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3BF06A-D155-442C-834C-93026117BA7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6E8E20C-28B4-4EDF-BF9C-C39690AB57C6}">
      <dgm:prSet/>
      <dgm:spPr/>
      <dgm:t>
        <a:bodyPr/>
        <a:lstStyle/>
        <a:p>
          <a:r>
            <a:rPr lang="en-US"/>
            <a:t>R does not involve lots of pointing and clicking, and that’s a good thing</a:t>
          </a:r>
        </a:p>
      </dgm:t>
    </dgm:pt>
    <dgm:pt modelId="{80C45C0C-4351-4A13-854C-DCA1F31FF731}" type="parTrans" cxnId="{BE6FAA6B-DAC2-40D5-90D5-0F8458D2E11B}">
      <dgm:prSet/>
      <dgm:spPr/>
      <dgm:t>
        <a:bodyPr/>
        <a:lstStyle/>
        <a:p>
          <a:endParaRPr lang="en-US"/>
        </a:p>
      </dgm:t>
    </dgm:pt>
    <dgm:pt modelId="{87F02C81-42EC-461E-951E-309794AE9EC5}" type="sibTrans" cxnId="{BE6FAA6B-DAC2-40D5-90D5-0F8458D2E11B}">
      <dgm:prSet/>
      <dgm:spPr/>
      <dgm:t>
        <a:bodyPr/>
        <a:lstStyle/>
        <a:p>
          <a:endParaRPr lang="en-US"/>
        </a:p>
      </dgm:t>
    </dgm:pt>
    <dgm:pt modelId="{BB1B5952-D4AA-4D87-9B64-CCC4FE1B7E33}">
      <dgm:prSet/>
      <dgm:spPr/>
      <dgm:t>
        <a:bodyPr/>
        <a:lstStyle/>
        <a:p>
          <a:r>
            <a:rPr lang="en-US"/>
            <a:t>R code is great for reproducibility</a:t>
          </a:r>
        </a:p>
      </dgm:t>
    </dgm:pt>
    <dgm:pt modelId="{69077CA9-0FC9-4C93-A3AD-B7967C748D8D}" type="parTrans" cxnId="{38D9BCE0-65C8-441F-9E9B-AA06A57133E5}">
      <dgm:prSet/>
      <dgm:spPr/>
      <dgm:t>
        <a:bodyPr/>
        <a:lstStyle/>
        <a:p>
          <a:endParaRPr lang="en-US"/>
        </a:p>
      </dgm:t>
    </dgm:pt>
    <dgm:pt modelId="{CEFF7524-FD54-4CE9-BBF0-50DB563C30EE}" type="sibTrans" cxnId="{38D9BCE0-65C8-441F-9E9B-AA06A57133E5}">
      <dgm:prSet/>
      <dgm:spPr/>
      <dgm:t>
        <a:bodyPr/>
        <a:lstStyle/>
        <a:p>
          <a:endParaRPr lang="en-US"/>
        </a:p>
      </dgm:t>
    </dgm:pt>
    <dgm:pt modelId="{97B6B4AF-6A64-4BE8-A198-87D0773ECAC4}">
      <dgm:prSet/>
      <dgm:spPr/>
      <dgm:t>
        <a:bodyPr/>
        <a:lstStyle/>
        <a:p>
          <a:r>
            <a:rPr lang="en-US"/>
            <a:t>R is interdisciplinary and extensible</a:t>
          </a:r>
        </a:p>
      </dgm:t>
    </dgm:pt>
    <dgm:pt modelId="{37004C79-A0A6-4E89-A95A-713720A7EE8E}" type="parTrans" cxnId="{3B93FA63-0BBB-4671-AB1E-419D05CD079C}">
      <dgm:prSet/>
      <dgm:spPr/>
      <dgm:t>
        <a:bodyPr/>
        <a:lstStyle/>
        <a:p>
          <a:endParaRPr lang="en-US"/>
        </a:p>
      </dgm:t>
    </dgm:pt>
    <dgm:pt modelId="{16DA93DF-2C96-4946-8A94-C957C4528CC0}" type="sibTrans" cxnId="{3B93FA63-0BBB-4671-AB1E-419D05CD079C}">
      <dgm:prSet/>
      <dgm:spPr/>
      <dgm:t>
        <a:bodyPr/>
        <a:lstStyle/>
        <a:p>
          <a:endParaRPr lang="en-US"/>
        </a:p>
      </dgm:t>
    </dgm:pt>
    <dgm:pt modelId="{F8262886-1598-47A8-9461-24620839CE08}">
      <dgm:prSet/>
      <dgm:spPr/>
      <dgm:t>
        <a:bodyPr/>
        <a:lstStyle/>
        <a:p>
          <a:r>
            <a:rPr lang="en-US"/>
            <a:t>R works on data of all shapes and sizes</a:t>
          </a:r>
        </a:p>
      </dgm:t>
    </dgm:pt>
    <dgm:pt modelId="{D9D1CF1A-AC38-4BAE-A7C7-81AF642BE49B}" type="parTrans" cxnId="{2E73F65B-28DA-451E-B9C5-CAEF1B77922A}">
      <dgm:prSet/>
      <dgm:spPr/>
      <dgm:t>
        <a:bodyPr/>
        <a:lstStyle/>
        <a:p>
          <a:endParaRPr lang="en-US"/>
        </a:p>
      </dgm:t>
    </dgm:pt>
    <dgm:pt modelId="{9BA800E7-062E-4112-AF92-E5B838E768F0}" type="sibTrans" cxnId="{2E73F65B-28DA-451E-B9C5-CAEF1B77922A}">
      <dgm:prSet/>
      <dgm:spPr/>
      <dgm:t>
        <a:bodyPr/>
        <a:lstStyle/>
        <a:p>
          <a:endParaRPr lang="en-US"/>
        </a:p>
      </dgm:t>
    </dgm:pt>
    <dgm:pt modelId="{ACA03706-8853-41E2-A8AF-F6A0C52BA3C7}">
      <dgm:prSet/>
      <dgm:spPr/>
      <dgm:t>
        <a:bodyPr/>
        <a:lstStyle/>
        <a:p>
          <a:r>
            <a:rPr lang="en-US"/>
            <a:t>R produces high-quality graphics</a:t>
          </a:r>
        </a:p>
      </dgm:t>
    </dgm:pt>
    <dgm:pt modelId="{F79A9F03-B668-4248-9374-5890A3F53E7D}" type="parTrans" cxnId="{560130C9-42FB-4100-A89C-D4DD09836EDF}">
      <dgm:prSet/>
      <dgm:spPr/>
      <dgm:t>
        <a:bodyPr/>
        <a:lstStyle/>
        <a:p>
          <a:endParaRPr lang="en-US"/>
        </a:p>
      </dgm:t>
    </dgm:pt>
    <dgm:pt modelId="{62DD3208-2A2D-44AB-9C8D-F76D4F2965B9}" type="sibTrans" cxnId="{560130C9-42FB-4100-A89C-D4DD09836EDF}">
      <dgm:prSet/>
      <dgm:spPr/>
      <dgm:t>
        <a:bodyPr/>
        <a:lstStyle/>
        <a:p>
          <a:endParaRPr lang="en-US"/>
        </a:p>
      </dgm:t>
    </dgm:pt>
    <dgm:pt modelId="{85504FC8-6DB7-4ADB-9908-F43A2BEED997}">
      <dgm:prSet/>
      <dgm:spPr/>
      <dgm:t>
        <a:bodyPr/>
        <a:lstStyle/>
        <a:p>
          <a:r>
            <a:rPr lang="en-US"/>
            <a:t>R has a large and welcoming community</a:t>
          </a:r>
        </a:p>
      </dgm:t>
    </dgm:pt>
    <dgm:pt modelId="{A29582E4-51B4-468A-BAB1-4BF50D535A64}" type="parTrans" cxnId="{A28A9B6D-C79A-4874-AC55-4E407B435EFA}">
      <dgm:prSet/>
      <dgm:spPr/>
      <dgm:t>
        <a:bodyPr/>
        <a:lstStyle/>
        <a:p>
          <a:endParaRPr lang="en-US"/>
        </a:p>
      </dgm:t>
    </dgm:pt>
    <dgm:pt modelId="{2F7F075B-B0EF-4177-B729-51619062B872}" type="sibTrans" cxnId="{A28A9B6D-C79A-4874-AC55-4E407B435EFA}">
      <dgm:prSet/>
      <dgm:spPr/>
      <dgm:t>
        <a:bodyPr/>
        <a:lstStyle/>
        <a:p>
          <a:endParaRPr lang="en-US"/>
        </a:p>
      </dgm:t>
    </dgm:pt>
    <dgm:pt modelId="{774397A3-8762-3B48-8B88-D525CBC2E8DB}" type="pres">
      <dgm:prSet presAssocID="{053BF06A-D155-442C-834C-93026117BA7D}" presName="diagram" presStyleCnt="0">
        <dgm:presLayoutVars>
          <dgm:dir/>
          <dgm:resizeHandles val="exact"/>
        </dgm:presLayoutVars>
      </dgm:prSet>
      <dgm:spPr/>
    </dgm:pt>
    <dgm:pt modelId="{6B8A913E-CA83-724A-9840-9FC552A2DA00}" type="pres">
      <dgm:prSet presAssocID="{06E8E20C-28B4-4EDF-BF9C-C39690AB57C6}" presName="node" presStyleLbl="node1" presStyleIdx="0" presStyleCnt="6">
        <dgm:presLayoutVars>
          <dgm:bulletEnabled val="1"/>
        </dgm:presLayoutVars>
      </dgm:prSet>
      <dgm:spPr/>
    </dgm:pt>
    <dgm:pt modelId="{97892C6F-0BBB-EF4D-A0DD-A83A9FA3E1A0}" type="pres">
      <dgm:prSet presAssocID="{87F02C81-42EC-461E-951E-309794AE9EC5}" presName="sibTrans" presStyleCnt="0"/>
      <dgm:spPr/>
    </dgm:pt>
    <dgm:pt modelId="{F559AAF6-4E63-A04F-B8D0-2CDD9628F7B5}" type="pres">
      <dgm:prSet presAssocID="{BB1B5952-D4AA-4D87-9B64-CCC4FE1B7E33}" presName="node" presStyleLbl="node1" presStyleIdx="1" presStyleCnt="6">
        <dgm:presLayoutVars>
          <dgm:bulletEnabled val="1"/>
        </dgm:presLayoutVars>
      </dgm:prSet>
      <dgm:spPr/>
    </dgm:pt>
    <dgm:pt modelId="{21BA34B8-3995-7246-B5BC-97583AD8A2BA}" type="pres">
      <dgm:prSet presAssocID="{CEFF7524-FD54-4CE9-BBF0-50DB563C30EE}" presName="sibTrans" presStyleCnt="0"/>
      <dgm:spPr/>
    </dgm:pt>
    <dgm:pt modelId="{9321D8CD-259B-6D41-B80C-49E8CD83E710}" type="pres">
      <dgm:prSet presAssocID="{97B6B4AF-6A64-4BE8-A198-87D0773ECAC4}" presName="node" presStyleLbl="node1" presStyleIdx="2" presStyleCnt="6">
        <dgm:presLayoutVars>
          <dgm:bulletEnabled val="1"/>
        </dgm:presLayoutVars>
      </dgm:prSet>
      <dgm:spPr/>
    </dgm:pt>
    <dgm:pt modelId="{4A4E74AB-B24C-BE46-BE51-C56C3ED93749}" type="pres">
      <dgm:prSet presAssocID="{16DA93DF-2C96-4946-8A94-C957C4528CC0}" presName="sibTrans" presStyleCnt="0"/>
      <dgm:spPr/>
    </dgm:pt>
    <dgm:pt modelId="{721B4CE8-13A9-DB4B-80F3-407B606263C3}" type="pres">
      <dgm:prSet presAssocID="{F8262886-1598-47A8-9461-24620839CE08}" presName="node" presStyleLbl="node1" presStyleIdx="3" presStyleCnt="6">
        <dgm:presLayoutVars>
          <dgm:bulletEnabled val="1"/>
        </dgm:presLayoutVars>
      </dgm:prSet>
      <dgm:spPr/>
    </dgm:pt>
    <dgm:pt modelId="{ADE4DC94-ADBB-E545-A5B3-20C71BAFA7F3}" type="pres">
      <dgm:prSet presAssocID="{9BA800E7-062E-4112-AF92-E5B838E768F0}" presName="sibTrans" presStyleCnt="0"/>
      <dgm:spPr/>
    </dgm:pt>
    <dgm:pt modelId="{B933A70C-CD1D-EF4D-84CA-8674731623F0}" type="pres">
      <dgm:prSet presAssocID="{ACA03706-8853-41E2-A8AF-F6A0C52BA3C7}" presName="node" presStyleLbl="node1" presStyleIdx="4" presStyleCnt="6">
        <dgm:presLayoutVars>
          <dgm:bulletEnabled val="1"/>
        </dgm:presLayoutVars>
      </dgm:prSet>
      <dgm:spPr/>
    </dgm:pt>
    <dgm:pt modelId="{31E9CBE8-24BA-EA4E-A54C-39CBAB2350F1}" type="pres">
      <dgm:prSet presAssocID="{62DD3208-2A2D-44AB-9C8D-F76D4F2965B9}" presName="sibTrans" presStyleCnt="0"/>
      <dgm:spPr/>
    </dgm:pt>
    <dgm:pt modelId="{87EBD11D-77F7-CE49-8AD0-B304F504E0CD}" type="pres">
      <dgm:prSet presAssocID="{85504FC8-6DB7-4ADB-9908-F43A2BEED997}" presName="node" presStyleLbl="node1" presStyleIdx="5" presStyleCnt="6">
        <dgm:presLayoutVars>
          <dgm:bulletEnabled val="1"/>
        </dgm:presLayoutVars>
      </dgm:prSet>
      <dgm:spPr/>
    </dgm:pt>
  </dgm:ptLst>
  <dgm:cxnLst>
    <dgm:cxn modelId="{64B21E21-AA27-AB4F-A9B1-32F7FBE71B39}" type="presOf" srcId="{F8262886-1598-47A8-9461-24620839CE08}" destId="{721B4CE8-13A9-DB4B-80F3-407B606263C3}" srcOrd="0" destOrd="0" presId="urn:microsoft.com/office/officeart/2005/8/layout/default"/>
    <dgm:cxn modelId="{92931F2A-639B-944C-854A-20BED26E6C76}" type="presOf" srcId="{BB1B5952-D4AA-4D87-9B64-CCC4FE1B7E33}" destId="{F559AAF6-4E63-A04F-B8D0-2CDD9628F7B5}" srcOrd="0" destOrd="0" presId="urn:microsoft.com/office/officeart/2005/8/layout/default"/>
    <dgm:cxn modelId="{0E0D1F2E-636D-2642-BE0D-B1A4D6EE5081}" type="presOf" srcId="{053BF06A-D155-442C-834C-93026117BA7D}" destId="{774397A3-8762-3B48-8B88-D525CBC2E8DB}" srcOrd="0" destOrd="0" presId="urn:microsoft.com/office/officeart/2005/8/layout/default"/>
    <dgm:cxn modelId="{52CD6247-275C-5543-92E9-788DB8A35A0C}" type="presOf" srcId="{97B6B4AF-6A64-4BE8-A198-87D0773ECAC4}" destId="{9321D8CD-259B-6D41-B80C-49E8CD83E710}" srcOrd="0" destOrd="0" presId="urn:microsoft.com/office/officeart/2005/8/layout/default"/>
    <dgm:cxn modelId="{2E73F65B-28DA-451E-B9C5-CAEF1B77922A}" srcId="{053BF06A-D155-442C-834C-93026117BA7D}" destId="{F8262886-1598-47A8-9461-24620839CE08}" srcOrd="3" destOrd="0" parTransId="{D9D1CF1A-AC38-4BAE-A7C7-81AF642BE49B}" sibTransId="{9BA800E7-062E-4112-AF92-E5B838E768F0}"/>
    <dgm:cxn modelId="{3B93FA63-0BBB-4671-AB1E-419D05CD079C}" srcId="{053BF06A-D155-442C-834C-93026117BA7D}" destId="{97B6B4AF-6A64-4BE8-A198-87D0773ECAC4}" srcOrd="2" destOrd="0" parTransId="{37004C79-A0A6-4E89-A95A-713720A7EE8E}" sibTransId="{16DA93DF-2C96-4946-8A94-C957C4528CC0}"/>
    <dgm:cxn modelId="{BE6FAA6B-DAC2-40D5-90D5-0F8458D2E11B}" srcId="{053BF06A-D155-442C-834C-93026117BA7D}" destId="{06E8E20C-28B4-4EDF-BF9C-C39690AB57C6}" srcOrd="0" destOrd="0" parTransId="{80C45C0C-4351-4A13-854C-DCA1F31FF731}" sibTransId="{87F02C81-42EC-461E-951E-309794AE9EC5}"/>
    <dgm:cxn modelId="{A28A9B6D-C79A-4874-AC55-4E407B435EFA}" srcId="{053BF06A-D155-442C-834C-93026117BA7D}" destId="{85504FC8-6DB7-4ADB-9908-F43A2BEED997}" srcOrd="5" destOrd="0" parTransId="{A29582E4-51B4-468A-BAB1-4BF50D535A64}" sibTransId="{2F7F075B-B0EF-4177-B729-51619062B872}"/>
    <dgm:cxn modelId="{EB60727A-B199-1E44-91A1-A5C76787A510}" type="presOf" srcId="{06E8E20C-28B4-4EDF-BF9C-C39690AB57C6}" destId="{6B8A913E-CA83-724A-9840-9FC552A2DA00}" srcOrd="0" destOrd="0" presId="urn:microsoft.com/office/officeart/2005/8/layout/default"/>
    <dgm:cxn modelId="{291E24BD-5CB5-B94D-82A4-42BB438B5663}" type="presOf" srcId="{ACA03706-8853-41E2-A8AF-F6A0C52BA3C7}" destId="{B933A70C-CD1D-EF4D-84CA-8674731623F0}" srcOrd="0" destOrd="0" presId="urn:microsoft.com/office/officeart/2005/8/layout/default"/>
    <dgm:cxn modelId="{560130C9-42FB-4100-A89C-D4DD09836EDF}" srcId="{053BF06A-D155-442C-834C-93026117BA7D}" destId="{ACA03706-8853-41E2-A8AF-F6A0C52BA3C7}" srcOrd="4" destOrd="0" parTransId="{F79A9F03-B668-4248-9374-5890A3F53E7D}" sibTransId="{62DD3208-2A2D-44AB-9C8D-F76D4F2965B9}"/>
    <dgm:cxn modelId="{A0A030DF-C595-544C-96A2-54986E8391F6}" type="presOf" srcId="{85504FC8-6DB7-4ADB-9908-F43A2BEED997}" destId="{87EBD11D-77F7-CE49-8AD0-B304F504E0CD}" srcOrd="0" destOrd="0" presId="urn:microsoft.com/office/officeart/2005/8/layout/default"/>
    <dgm:cxn modelId="{38D9BCE0-65C8-441F-9E9B-AA06A57133E5}" srcId="{053BF06A-D155-442C-834C-93026117BA7D}" destId="{BB1B5952-D4AA-4D87-9B64-CCC4FE1B7E33}" srcOrd="1" destOrd="0" parTransId="{69077CA9-0FC9-4C93-A3AD-B7967C748D8D}" sibTransId="{CEFF7524-FD54-4CE9-BBF0-50DB563C30EE}"/>
    <dgm:cxn modelId="{CE5D54BB-9DE0-1B44-9EF6-DA409A373521}" type="presParOf" srcId="{774397A3-8762-3B48-8B88-D525CBC2E8DB}" destId="{6B8A913E-CA83-724A-9840-9FC552A2DA00}" srcOrd="0" destOrd="0" presId="urn:microsoft.com/office/officeart/2005/8/layout/default"/>
    <dgm:cxn modelId="{0EC50014-5D1E-024E-A7C8-245456B448F1}" type="presParOf" srcId="{774397A3-8762-3B48-8B88-D525CBC2E8DB}" destId="{97892C6F-0BBB-EF4D-A0DD-A83A9FA3E1A0}" srcOrd="1" destOrd="0" presId="urn:microsoft.com/office/officeart/2005/8/layout/default"/>
    <dgm:cxn modelId="{ABFF3918-DF80-C940-AF03-86BECACFD811}" type="presParOf" srcId="{774397A3-8762-3B48-8B88-D525CBC2E8DB}" destId="{F559AAF6-4E63-A04F-B8D0-2CDD9628F7B5}" srcOrd="2" destOrd="0" presId="urn:microsoft.com/office/officeart/2005/8/layout/default"/>
    <dgm:cxn modelId="{38C1E4EA-132E-0B4C-ADB5-FFA93BE7D95A}" type="presParOf" srcId="{774397A3-8762-3B48-8B88-D525CBC2E8DB}" destId="{21BA34B8-3995-7246-B5BC-97583AD8A2BA}" srcOrd="3" destOrd="0" presId="urn:microsoft.com/office/officeart/2005/8/layout/default"/>
    <dgm:cxn modelId="{913755AB-8883-0C4A-973E-E920E0BFF5AF}" type="presParOf" srcId="{774397A3-8762-3B48-8B88-D525CBC2E8DB}" destId="{9321D8CD-259B-6D41-B80C-49E8CD83E710}" srcOrd="4" destOrd="0" presId="urn:microsoft.com/office/officeart/2005/8/layout/default"/>
    <dgm:cxn modelId="{6A8C5C7B-E250-564A-88AF-1BF993DFA3B2}" type="presParOf" srcId="{774397A3-8762-3B48-8B88-D525CBC2E8DB}" destId="{4A4E74AB-B24C-BE46-BE51-C56C3ED93749}" srcOrd="5" destOrd="0" presId="urn:microsoft.com/office/officeart/2005/8/layout/default"/>
    <dgm:cxn modelId="{740645B5-0B70-D04A-AF45-31443F814ACF}" type="presParOf" srcId="{774397A3-8762-3B48-8B88-D525CBC2E8DB}" destId="{721B4CE8-13A9-DB4B-80F3-407B606263C3}" srcOrd="6" destOrd="0" presId="urn:microsoft.com/office/officeart/2005/8/layout/default"/>
    <dgm:cxn modelId="{EFD79810-56DC-574D-81D0-CBB50EA0F254}" type="presParOf" srcId="{774397A3-8762-3B48-8B88-D525CBC2E8DB}" destId="{ADE4DC94-ADBB-E545-A5B3-20C71BAFA7F3}" srcOrd="7" destOrd="0" presId="urn:microsoft.com/office/officeart/2005/8/layout/default"/>
    <dgm:cxn modelId="{D0F357E1-20AD-864B-B033-C713C1268059}" type="presParOf" srcId="{774397A3-8762-3B48-8B88-D525CBC2E8DB}" destId="{B933A70C-CD1D-EF4D-84CA-8674731623F0}" srcOrd="8" destOrd="0" presId="urn:microsoft.com/office/officeart/2005/8/layout/default"/>
    <dgm:cxn modelId="{478FE96D-1FDC-2842-AD70-58EAF70E53A6}" type="presParOf" srcId="{774397A3-8762-3B48-8B88-D525CBC2E8DB}" destId="{31E9CBE8-24BA-EA4E-A54C-39CBAB2350F1}" srcOrd="9" destOrd="0" presId="urn:microsoft.com/office/officeart/2005/8/layout/default"/>
    <dgm:cxn modelId="{C210BE0E-D8CE-914E-BF3F-7E4707400B83}" type="presParOf" srcId="{774397A3-8762-3B48-8B88-D525CBC2E8DB}" destId="{87EBD11D-77F7-CE49-8AD0-B304F504E0C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A913E-CA83-724A-9840-9FC552A2DA00}">
      <dsp:nvSpPr>
        <dsp:cNvPr id="0" name=""/>
        <dsp:cNvSpPr/>
      </dsp:nvSpPr>
      <dsp:spPr>
        <a:xfrm>
          <a:off x="0" y="93057"/>
          <a:ext cx="3005666" cy="18033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 does not involve lots of pointing and clicking, and that’s a good thing</a:t>
          </a:r>
        </a:p>
      </dsp:txBody>
      <dsp:txXfrm>
        <a:off x="0" y="93057"/>
        <a:ext cx="3005666" cy="1803399"/>
      </dsp:txXfrm>
    </dsp:sp>
    <dsp:sp modelId="{F559AAF6-4E63-A04F-B8D0-2CDD9628F7B5}">
      <dsp:nvSpPr>
        <dsp:cNvPr id="0" name=""/>
        <dsp:cNvSpPr/>
      </dsp:nvSpPr>
      <dsp:spPr>
        <a:xfrm>
          <a:off x="3306233" y="93057"/>
          <a:ext cx="3005666" cy="18033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 code is great for reproducibility</a:t>
          </a:r>
        </a:p>
      </dsp:txBody>
      <dsp:txXfrm>
        <a:off x="3306233" y="93057"/>
        <a:ext cx="3005666" cy="1803399"/>
      </dsp:txXfrm>
    </dsp:sp>
    <dsp:sp modelId="{9321D8CD-259B-6D41-B80C-49E8CD83E710}">
      <dsp:nvSpPr>
        <dsp:cNvPr id="0" name=""/>
        <dsp:cNvSpPr/>
      </dsp:nvSpPr>
      <dsp:spPr>
        <a:xfrm>
          <a:off x="6612466" y="93057"/>
          <a:ext cx="3005666" cy="180339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 is interdisciplinary and extensible</a:t>
          </a:r>
        </a:p>
      </dsp:txBody>
      <dsp:txXfrm>
        <a:off x="6612466" y="93057"/>
        <a:ext cx="3005666" cy="1803399"/>
      </dsp:txXfrm>
    </dsp:sp>
    <dsp:sp modelId="{721B4CE8-13A9-DB4B-80F3-407B606263C3}">
      <dsp:nvSpPr>
        <dsp:cNvPr id="0" name=""/>
        <dsp:cNvSpPr/>
      </dsp:nvSpPr>
      <dsp:spPr>
        <a:xfrm>
          <a:off x="0" y="2197024"/>
          <a:ext cx="3005666" cy="18033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 works on data of all shapes and sizes</a:t>
          </a:r>
        </a:p>
      </dsp:txBody>
      <dsp:txXfrm>
        <a:off x="0" y="2197024"/>
        <a:ext cx="3005666" cy="1803399"/>
      </dsp:txXfrm>
    </dsp:sp>
    <dsp:sp modelId="{B933A70C-CD1D-EF4D-84CA-8674731623F0}">
      <dsp:nvSpPr>
        <dsp:cNvPr id="0" name=""/>
        <dsp:cNvSpPr/>
      </dsp:nvSpPr>
      <dsp:spPr>
        <a:xfrm>
          <a:off x="3306233" y="2197024"/>
          <a:ext cx="3005666" cy="180339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 produces high-quality graphics</a:t>
          </a:r>
        </a:p>
      </dsp:txBody>
      <dsp:txXfrm>
        <a:off x="3306233" y="2197024"/>
        <a:ext cx="3005666" cy="1803399"/>
      </dsp:txXfrm>
    </dsp:sp>
    <dsp:sp modelId="{87EBD11D-77F7-CE49-8AD0-B304F504E0CD}">
      <dsp:nvSpPr>
        <dsp:cNvPr id="0" name=""/>
        <dsp:cNvSpPr/>
      </dsp:nvSpPr>
      <dsp:spPr>
        <a:xfrm>
          <a:off x="6612466" y="2197024"/>
          <a:ext cx="3005666" cy="18033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 has a large and welcoming community</a:t>
          </a:r>
        </a:p>
      </dsp:txBody>
      <dsp:txXfrm>
        <a:off x="6612466" y="2197024"/>
        <a:ext cx="3005666" cy="18033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3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24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472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07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8076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21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75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4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67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30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9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7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96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5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09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6521-C144-FE49-99A3-BAE7AC4BDEED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8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96521-C144-FE49-99A3-BAE7AC4BDEED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ADAC96B-D5E1-6644-B2C9-F37172160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23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ccss-researchsupport@cornell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blogs.cornell.edu/cornelluniversityindigenousdispossession/2020/07/29/cornell-a-land-grab-university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ybinder.org/v2/gh/ccss-rs/R-Workshop-Series/main?urlpath=rstudi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45257-1055-7549-9F84-E723B56C7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R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674C8-DB28-4F49-B413-40F4A3CD40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R Workshop Series: Part 1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Cornell Center for Social Sciences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dirty="0"/>
              <a:t>2/3/2022</a:t>
            </a:r>
          </a:p>
        </p:txBody>
      </p:sp>
    </p:spTree>
    <p:extLst>
      <p:ext uri="{BB962C8B-B14F-4D97-AF65-F5344CB8AC3E}">
        <p14:creationId xmlns:p14="http://schemas.microsoft.com/office/powerpoint/2010/main" val="3375627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690CE-8FAA-C04A-97C7-625C4951E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/>
              <a:t>The Cornell Center for Social Sciences provides a welcoming environment for everyone embracing all backgrounds or identities. All instructors and attendees agree to abide by our community norms. We encourage the following behaviors in our workshops:</a:t>
            </a:r>
            <a:endParaRPr lang="en-US" sz="1500" b="0">
              <a:effectLst/>
            </a:endParaRPr>
          </a:p>
          <a:p>
            <a:pPr fontAlgn="base">
              <a:lnSpc>
                <a:spcPct val="90000"/>
              </a:lnSpc>
            </a:pPr>
            <a:r>
              <a:rPr lang="en-US" sz="1500"/>
              <a:t>Respect differing viewpoints and ideas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Share your own perspectives and ask any questions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Accept constructive criticism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Use welcoming and inclusive language</a:t>
            </a:r>
          </a:p>
          <a:p>
            <a:pPr fontAlgn="base">
              <a:lnSpc>
                <a:spcPct val="90000"/>
              </a:lnSpc>
            </a:pPr>
            <a:r>
              <a:rPr lang="en-US" sz="1500"/>
              <a:t>Show courtesy and respect for all instructors and attendees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en-US" sz="1500" b="0">
                <a:effectLst/>
              </a:rPr>
            </a:br>
            <a:r>
              <a:rPr lang="en-US" sz="1500"/>
              <a:t>If you believe that an instructor or attendee has violated the code of conduct, please report the violation to </a:t>
            </a:r>
            <a:r>
              <a:rPr lang="en-US" sz="1500" u="sng">
                <a:hlinkClick r:id="rId2"/>
              </a:rPr>
              <a:t>ccss-researchsupport@cornell.edu</a:t>
            </a:r>
            <a:r>
              <a:rPr lang="en-US" sz="1500"/>
              <a:t>. We take all reported incidents seriously.</a:t>
            </a:r>
          </a:p>
        </p:txBody>
      </p:sp>
      <p:sp>
        <p:nvSpPr>
          <p:cNvPr id="7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9401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E9025-C88D-4F48-9842-4CD934CB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Acknowledgement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A1363-9DB8-0048-9E37-7F6EE1113A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Cornell University is located on the traditional homelands of the </a:t>
            </a:r>
            <a:r>
              <a:rPr lang="en-US" dirty="0" err="1"/>
              <a:t>Gayogo̱hó꞉nǫ</a:t>
            </a:r>
            <a:r>
              <a:rPr lang="en-US" dirty="0"/>
              <a:t>' (the Cayuga </a:t>
            </a:r>
            <a:r>
              <a:rPr lang="en-US" dirty="0" err="1"/>
              <a:t>NatiCCSS-RS@cornell.eduon</a:t>
            </a:r>
            <a:r>
              <a:rPr lang="en-US" dirty="0"/>
              <a:t>). The </a:t>
            </a:r>
            <a:r>
              <a:rPr lang="en-US" dirty="0" err="1"/>
              <a:t>Gayogo̱hó꞉nǫ</a:t>
            </a:r>
            <a:r>
              <a:rPr lang="en-US" dirty="0"/>
              <a:t>' are members of the Haudenosaunee Confederacy, an alliance of six sovereign Nations with a historic and contemporary presence on this land. The Confederacy precedes the establishment of Cornell University, New York state, and the United States of America. We acknowledge the painful history of </a:t>
            </a:r>
            <a:r>
              <a:rPr lang="en-US" dirty="0" err="1"/>
              <a:t>Gayogo̱hó꞉nǫ</a:t>
            </a:r>
            <a:r>
              <a:rPr lang="en-US" dirty="0"/>
              <a:t>' dispossession, and honor the ongoing connection of </a:t>
            </a:r>
            <a:r>
              <a:rPr lang="en-US" dirty="0" err="1"/>
              <a:t>Gayogo̱hó꞉nǫ</a:t>
            </a:r>
            <a:r>
              <a:rPr lang="en-US" dirty="0"/>
              <a:t>' people, past and present, to these lands and waters.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301C6D-09F6-384F-9E22-07FF692FF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>
                <a:hlinkClick r:id="rId2"/>
              </a:rPr>
              <a:t>Educate yourself on land-grab universities and the movement to return stolen lands to indigenous people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224A3-C6E0-2540-9773-BD7161DC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416" y="3063238"/>
            <a:ext cx="2669177" cy="355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0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320442D-5143-B84B-B97D-FC291ED57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What is R?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970EF3-DD77-8649-945F-89BC7E73C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 dirty="0"/>
              <a:t>Free</a:t>
            </a:r>
            <a:r>
              <a:rPr lang="en-US" b="1" i="1" dirty="0"/>
              <a:t> </a:t>
            </a:r>
            <a:r>
              <a:rPr lang="en-US" dirty="0"/>
              <a:t>software environment for statistical computing and graphics</a:t>
            </a:r>
          </a:p>
          <a:p>
            <a:r>
              <a:rPr lang="en-US" dirty="0"/>
              <a:t>Programming language designed for statistical computing and graphics</a:t>
            </a:r>
          </a:p>
          <a:p>
            <a:r>
              <a:rPr lang="en-US" dirty="0"/>
              <a:t>Current version: 4.1.2 from 11/1/2021</a:t>
            </a:r>
          </a:p>
          <a:p>
            <a:r>
              <a:rPr lang="en-US" dirty="0"/>
              <a:t>Compiles and runs on:</a:t>
            </a:r>
          </a:p>
          <a:p>
            <a:pPr lvl="1"/>
            <a:r>
              <a:rPr lang="en-US" dirty="0"/>
              <a:t>UNIX platforms</a:t>
            </a:r>
          </a:p>
          <a:p>
            <a:pPr lvl="1"/>
            <a:r>
              <a:rPr lang="en-US" dirty="0" err="1"/>
              <a:t>MacOSX</a:t>
            </a:r>
            <a:endParaRPr lang="en-US" dirty="0"/>
          </a:p>
          <a:p>
            <a:pPr lvl="1"/>
            <a:r>
              <a:rPr lang="en-US" dirty="0"/>
              <a:t>Windows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3234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613B6-AE0C-0A4E-AAF7-5971D373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Why use R?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E19E96-C58F-4B0E-B6C2-08B1B43ACA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1390407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01E6A28-FD20-C645-8EDC-B3BD8F8CE674}"/>
              </a:ext>
            </a:extLst>
          </p:cNvPr>
          <p:cNvSpPr/>
          <p:nvPr/>
        </p:nvSpPr>
        <p:spPr>
          <a:xfrm>
            <a:off x="1471247" y="6126847"/>
            <a:ext cx="85157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Adapted from Data Carpentry (https://</a:t>
            </a:r>
            <a:r>
              <a:rPr lang="en-US" dirty="0" err="1"/>
              <a:t>datacarpentry.org</a:t>
            </a:r>
            <a:r>
              <a:rPr lang="en-US" dirty="0"/>
              <a:t>/r-</a:t>
            </a:r>
            <a:r>
              <a:rPr lang="en-US" dirty="0" err="1"/>
              <a:t>socialsci</a:t>
            </a:r>
            <a:r>
              <a:rPr lang="en-US" dirty="0"/>
              <a:t>/00-intro/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630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4FA3-2B66-FA4B-8AD2-E4B5EC7A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RStudio?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8EDE-4A56-9F42-8269-9534479FF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software to write and run R scripts</a:t>
            </a:r>
          </a:p>
          <a:p>
            <a:r>
              <a:rPr lang="en-US" dirty="0"/>
              <a:t>Contains all the information needed to write code in a single window</a:t>
            </a:r>
          </a:p>
          <a:p>
            <a:r>
              <a:rPr lang="en-US" dirty="0"/>
              <a:t>Provides may shortcuts and autocompletion</a:t>
            </a:r>
          </a:p>
          <a:p>
            <a:r>
              <a:rPr lang="en-US" b="1" dirty="0"/>
              <a:t>RStudio makes typing easier and less error-prone</a:t>
            </a:r>
          </a:p>
        </p:txBody>
      </p:sp>
    </p:spTree>
    <p:extLst>
      <p:ext uri="{BB962C8B-B14F-4D97-AF65-F5344CB8AC3E}">
        <p14:creationId xmlns:p14="http://schemas.microsoft.com/office/powerpoint/2010/main" val="3973555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46CE1-CB8D-7648-A2E8-2C608EAB6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Some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8D73-3AAF-E541-9513-11D8B1668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Open your RStudio environment</a:t>
            </a:r>
          </a:p>
          <a:p>
            <a:r>
              <a:rPr lang="en-US" dirty="0"/>
              <a:t>Use a local instance of RStudio</a:t>
            </a:r>
          </a:p>
          <a:p>
            <a:r>
              <a:rPr lang="en-US" dirty="0"/>
              <a:t>Launch a cloud version of RStudio using our Binder image</a:t>
            </a:r>
          </a:p>
          <a:p>
            <a:pPr lvl="1"/>
            <a:r>
              <a:rPr lang="en-US" dirty="0">
                <a:hlinkClick r:id="rId2"/>
              </a:rPr>
              <a:t>https://mybinder.org/v2/gh/ccss-rs/R-Workshop-Series/main?urlpath=rstudio</a:t>
            </a:r>
            <a:endParaRPr lang="en-US" dirty="0"/>
          </a:p>
          <a:p>
            <a:pPr lvl="1"/>
            <a:r>
              <a:rPr lang="en-US" dirty="0"/>
              <a:t>If using this option, please download any code you have written prior to closing the tab. Changes will not be saved.</a:t>
            </a:r>
          </a:p>
        </p:txBody>
      </p:sp>
    </p:spTree>
    <p:extLst>
      <p:ext uri="{BB962C8B-B14F-4D97-AF65-F5344CB8AC3E}">
        <p14:creationId xmlns:p14="http://schemas.microsoft.com/office/powerpoint/2010/main" val="31244946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{5D341038-C7DB-2545-BA63-BCFE3194CB5D}tf10001060</Template>
  <TotalTime>35</TotalTime>
  <Words>455</Words>
  <Application>Microsoft Macintosh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Introduction to R</vt:lpstr>
      <vt:lpstr>PowerPoint Presentation</vt:lpstr>
      <vt:lpstr>Land Acknowledgement</vt:lpstr>
      <vt:lpstr>What is R?</vt:lpstr>
      <vt:lpstr>Why use R?</vt:lpstr>
      <vt:lpstr>What is RStudio?</vt:lpstr>
      <vt:lpstr>Let’s Do Some 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dc:creator>Kimberly Williamson</dc:creator>
  <cp:lastModifiedBy>Kimberly Williamson</cp:lastModifiedBy>
  <cp:revision>2</cp:revision>
  <dcterms:created xsi:type="dcterms:W3CDTF">2022-01-31T02:51:04Z</dcterms:created>
  <dcterms:modified xsi:type="dcterms:W3CDTF">2022-02-01T06:10:04Z</dcterms:modified>
</cp:coreProperties>
</file>